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13716000" cx="24384000"/>
  <p:notesSz cx="6858000" cy="9144000"/>
  <p:embeddedFontLst>
    <p:embeddedFont>
      <p:font typeface="Roboto Mono Medium"/>
      <p:regular r:id="rId34"/>
      <p:bold r:id="rId35"/>
      <p:italic r:id="rId36"/>
      <p:boldItalic r:id="rId37"/>
    </p:embeddedFont>
    <p:embeddedFont>
      <p:font typeface="Helvetica Neue"/>
      <p:regular r:id="rId38"/>
      <p:bold r:id="rId39"/>
      <p:italic r:id="rId40"/>
      <p:boldItalic r:id="rId41"/>
    </p:embeddedFont>
    <p:embeddedFont>
      <p:font typeface="Roboto Mono"/>
      <p:regular r:id="rId42"/>
      <p:bold r:id="rId43"/>
      <p:italic r:id="rId44"/>
      <p:boldItalic r:id="rId45"/>
    </p:embeddedFont>
    <p:embeddedFont>
      <p:font typeface="Monoton"/>
      <p:regular r:id="rId46"/>
    </p:embeddedFont>
    <p:embeddedFont>
      <p:font typeface="Open Sans Light"/>
      <p:regular r:id="rId47"/>
      <p:bold r:id="rId48"/>
      <p:italic r:id="rId49"/>
      <p:boldItalic r:id="rId50"/>
    </p:embeddedFont>
    <p:embeddedFont>
      <p:font typeface="Open Sans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5" roundtripDataSignature="AMtx7mgewIn8v0bPyvf4qIY6xKZBO6MM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italic.fntdata"/><Relationship Id="rId42" Type="http://schemas.openxmlformats.org/officeDocument/2006/relationships/font" Target="fonts/RobotoMono-regular.fntdata"/><Relationship Id="rId41" Type="http://schemas.openxmlformats.org/officeDocument/2006/relationships/font" Target="fonts/HelveticaNeue-boldItalic.fntdata"/><Relationship Id="rId44" Type="http://schemas.openxmlformats.org/officeDocument/2006/relationships/font" Target="fonts/RobotoMono-italic.fntdata"/><Relationship Id="rId43" Type="http://schemas.openxmlformats.org/officeDocument/2006/relationships/font" Target="fonts/RobotoMono-bold.fntdata"/><Relationship Id="rId46" Type="http://schemas.openxmlformats.org/officeDocument/2006/relationships/font" Target="fonts/Monoton-regular.fntdata"/><Relationship Id="rId45" Type="http://schemas.openxmlformats.org/officeDocument/2006/relationships/font" Target="fonts/RobotoMon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OpenSansLight-bold.fntdata"/><Relationship Id="rId47" Type="http://schemas.openxmlformats.org/officeDocument/2006/relationships/font" Target="fonts/OpenSansLight-regular.fntdata"/><Relationship Id="rId49" Type="http://schemas.openxmlformats.org/officeDocument/2006/relationships/font" Target="fonts/OpenSans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font" Target="fonts/RobotoMonoMedium-bold.fntdata"/><Relationship Id="rId34" Type="http://schemas.openxmlformats.org/officeDocument/2006/relationships/font" Target="fonts/RobotoMonoMedium-regular.fntdata"/><Relationship Id="rId37" Type="http://schemas.openxmlformats.org/officeDocument/2006/relationships/font" Target="fonts/RobotoMonoMedium-boldItalic.fntdata"/><Relationship Id="rId36" Type="http://schemas.openxmlformats.org/officeDocument/2006/relationships/font" Target="fonts/RobotoMonoMedium-italic.fntdata"/><Relationship Id="rId39" Type="http://schemas.openxmlformats.org/officeDocument/2006/relationships/font" Target="fonts/HelveticaNeue-bold.fntdata"/><Relationship Id="rId38" Type="http://schemas.openxmlformats.org/officeDocument/2006/relationships/font" Target="fonts/HelveticaNeue-regular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OpenSans-regular.fntdata"/><Relationship Id="rId50" Type="http://schemas.openxmlformats.org/officeDocument/2006/relationships/font" Target="fonts/OpenSansLight-boldItalic.fntdata"/><Relationship Id="rId53" Type="http://schemas.openxmlformats.org/officeDocument/2006/relationships/font" Target="fonts/OpenSans-italic.fntdata"/><Relationship Id="rId52" Type="http://schemas.openxmlformats.org/officeDocument/2006/relationships/font" Target="fonts/OpenSans-bold.fntdata"/><Relationship Id="rId11" Type="http://schemas.openxmlformats.org/officeDocument/2006/relationships/slide" Target="slides/slide7.xml"/><Relationship Id="rId55" Type="http://customschemas.google.com/relationships/presentationmetadata" Target="metadata"/><Relationship Id="rId10" Type="http://schemas.openxmlformats.org/officeDocument/2006/relationships/slide" Target="slides/slide6.xml"/><Relationship Id="rId54" Type="http://schemas.openxmlformats.org/officeDocument/2006/relationships/font" Target="fonts/OpenSans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7da492aed7_9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17da492aed7_9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7da492aed7_10_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g17da492aed7_10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7da492aed7_10_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g17da492aed7_10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7da492aed7_3_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4" name="Google Shape;214;g17da492aed7_3_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7da492aed7_3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7" name="Google Shape;227;g17da492aed7_3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7da492aed7_9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6" name="Google Shape;236;g17da492aed7_9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7da492aed7_9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3" name="Google Shape;243;g17da492aed7_9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7da492aed7_9_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g17da492aed7_9_9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7da492aed7_9_1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17da492aed7_9_1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7da492aed7_9_1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8" name="Google Shape;258;g17da492aed7_9_1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7da492aed7_9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g17da492aed7_9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7da492aed7_9_1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3" name="Google Shape;263;g17da492aed7_9_1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7da492aed7_9_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4" name="Google Shape;274;g17da492aed7_9_1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7da492aed7_9_1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5" name="Google Shape;285;g17da492aed7_9_1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7da492aed7_6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5" name="Google Shape;295;g17da492aed7_6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2" name="Google Shape;302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7da492aed7_10_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9" name="Google Shape;309;g17da492aed7_10_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7da492aed7_6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6" name="Google Shape;316;g17da492aed7_6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7da492aed7_12_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3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프로젝트의 규모가 커질수록 작업시간 단축과 효율을 위해 다양한 파트별로의 분업이 필요한데 마이크로 프론트엔드는 이런 작업 방식을 가능하게 하는 설계 방법임.</a:t>
            </a:r>
            <a:endParaRPr sz="13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즉, 서로 다른 어플리케이션을 조합해 하나의 통합된 어플리케이션을 만드는 설계 방법</a:t>
            </a:r>
            <a:endParaRPr sz="13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3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예를 들어 Vue, React, Angular 각 프레임워크에 특화된 3개의 팀이 동시에 한 프로젝트에 투입된 경우 하나의 프레임워크로 통일해 작업할 수도 있겠지만 각 팀에 특화된 기술에 맞는 기능들을 분리해 개발하고 최종적으로 이를 통합해 하나의 완성된 어플리케이션을 구축하는 것이 가능해짐.</a:t>
            </a:r>
            <a:endParaRPr sz="13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g17da492aed7_12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7da492aed7_12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모놀리식 아키텍처는 전통적인 아키텍처로 하나의 어플리케이션 내 모든 기능이 포함 되어있는 단일 어플리케이션</a:t>
            </a:r>
            <a:endParaRPr sz="1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서비스 사이 상호작용과 개발 및 제공 방식 모두가 긴밀하게 연결 되어있음. </a:t>
            </a:r>
            <a:endParaRPr sz="1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서비스의 어느 한부분만 변경하더라도 전체를 재 배포해야 하는 불편함 이 있고 새로운 기능의 도입보다는 일반적인 유지 관리정도만 진행됨.</a:t>
            </a:r>
            <a:endParaRPr sz="1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마이크로서비스의 경우 독립적으로 작동 가능한 기능 또는 비즈니스 기능별로 서비스를 분리</a:t>
            </a:r>
            <a:r>
              <a:rPr lang="en-US" sz="1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해 구축하는 아키텍처. </a:t>
            </a:r>
            <a:endParaRPr sz="1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각각의 서비스는 서로 영향을 미치지 않고 개별 배포가 가능하기 때문 에 모놀리식 아키텍처의 단점을 극복하고 변화에 민첩하게 대응할 수 있다는 장점이 있음</a:t>
            </a:r>
            <a:endParaRPr sz="1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0" name="Google Shape;330;g17da492aed7_12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7da492aed7_12_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8" name="Google Shape;338;g17da492aed7_12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7da492aed7_9_1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17da492aed7_9_1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7da492aed7_9_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" name="Google Shape;142;g17da492aed7_9_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7da492aed7_9_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g17da492aed7_9_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7da492aed7_9_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g17da492aed7_9_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7da492aed7_9_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17da492aed7_9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7da492aed7_10_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g17da492aed7_10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Yellow" showMasterSp="0">
  <p:cSld name="Title, Subtitle, &amp; Bullets_1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6"/>
          <p:cNvSpPr txBox="1"/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1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46"/>
          <p:cNvSpPr txBox="1"/>
          <p:nvPr>
            <p:ph idx="1" type="subTitle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46"/>
          <p:cNvSpPr txBox="1"/>
          <p:nvPr>
            <p:ph idx="2" type="subTitle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- Red" showMasterSp="0">
  <p:cSld name="Title, Subtitle, &amp; Bullets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3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53"/>
          <p:cNvSpPr txBox="1"/>
          <p:nvPr>
            <p:ph idx="1" type="body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1" name="Google Shape;51;p53"/>
          <p:cNvSpPr txBox="1"/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53"/>
          <p:cNvSpPr txBox="1"/>
          <p:nvPr>
            <p:ph idx="2" type="subTitle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1 - Green" showMasterSp="0">
  <p:cSld name="Title, Subtitle, &amp; Bullets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5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" name="Google Shape;55;p55"/>
          <p:cNvSpPr txBox="1"/>
          <p:nvPr>
            <p:ph idx="1" type="body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6" name="Google Shape;56;p55"/>
          <p:cNvSpPr txBox="1"/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55"/>
          <p:cNvSpPr txBox="1"/>
          <p:nvPr>
            <p:ph idx="2" type="subTitle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1 - Red" showMasterSp="0">
  <p:cSld name="Title, Subtitle, &amp; Bullets_1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7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0" name="Google Shape;60;p57"/>
          <p:cNvSpPr txBox="1"/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57"/>
          <p:cNvSpPr txBox="1"/>
          <p:nvPr>
            <p:ph idx="1" type="body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62" name="Google Shape;62;p57"/>
          <p:cNvSpPr txBox="1"/>
          <p:nvPr>
            <p:ph idx="2" type="subTitle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1 - Yellow" showMasterSp="0">
  <p:cSld name="Title, Subtitle, &amp; Bullets_1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8"/>
          <p:cNvSpPr txBox="1"/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58"/>
          <p:cNvSpPr txBox="1"/>
          <p:nvPr>
            <p:ph idx="1" type="body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66" name="Google Shape;66;p58"/>
          <p:cNvSpPr txBox="1"/>
          <p:nvPr>
            <p:ph idx="2" type="subTitle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2 - Green " showMasterSp="0">
  <p:cSld name="Title, Subtitle, &amp; Bullets_1_2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9"/>
          <p:cNvSpPr txBox="1"/>
          <p:nvPr>
            <p:ph idx="1" type="body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69" name="Google Shape;69;p59"/>
          <p:cNvSpPr txBox="1"/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59"/>
          <p:cNvSpPr txBox="1"/>
          <p:nvPr>
            <p:ph idx="2" type="subTitle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5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Green" showMasterSp="0">
  <p:cSld name="Title, Subtitle, &amp; Bullets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7"/>
          <p:cNvSpPr txBox="1"/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1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47"/>
          <p:cNvSpPr txBox="1"/>
          <p:nvPr>
            <p:ph idx="1" type="subTitle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47"/>
          <p:cNvSpPr txBox="1"/>
          <p:nvPr>
            <p:ph idx="2" type="subTitle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Red" showMasterSp="0">
  <p:cSld name="Title, Subtitle, &amp; Bullets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8"/>
          <p:cNvSpPr txBox="1"/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1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48"/>
          <p:cNvSpPr txBox="1"/>
          <p:nvPr>
            <p:ph idx="1" type="subTitle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48"/>
          <p:cNvSpPr txBox="1"/>
          <p:nvPr>
            <p:ph idx="2" type="subTitle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Blue" showMasterSp="0">
  <p:cSld name="Title, Subtitle, &amp; Bullets_1_2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9"/>
          <p:cNvSpPr txBox="1"/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1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49"/>
          <p:cNvSpPr txBox="1"/>
          <p:nvPr>
            <p:ph idx="1" type="subTitle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49"/>
          <p:cNvSpPr txBox="1"/>
          <p:nvPr>
            <p:ph idx="2" type="subTitle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2 - Red" showMasterSp="0">
  <p:cSld name="Title, Subtitle, &amp; Bullets_1_2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0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p60"/>
          <p:cNvSpPr txBox="1"/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60"/>
          <p:cNvSpPr txBox="1"/>
          <p:nvPr>
            <p:ph idx="1" type="body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89" name="Google Shape;89;p60"/>
          <p:cNvSpPr txBox="1"/>
          <p:nvPr>
            <p:ph idx="2" type="subTitle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Blue" showMasterSp="0">
  <p:cSld name="Quote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5"/>
          <p:cNvSpPr txBox="1"/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65"/>
          <p:cNvSpPr txBox="1"/>
          <p:nvPr>
            <p:ph idx="1" type="subTitle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2 - Yellow" showMasterSp="0">
  <p:cSld name="Title, Subtitle, &amp; Bullets_1_2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1"/>
          <p:cNvSpPr txBox="1"/>
          <p:nvPr/>
        </p:nvSpPr>
        <p:spPr>
          <a:xfrm>
            <a:off x="1160400" y="3195450"/>
            <a:ext cx="21906300" cy="1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2" name="Google Shape;92;p61"/>
          <p:cNvSpPr txBox="1"/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61"/>
          <p:cNvSpPr txBox="1"/>
          <p:nvPr>
            <p:ph idx="1" type="body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94" name="Google Shape;94;p61"/>
          <p:cNvSpPr txBox="1"/>
          <p:nvPr>
            <p:ph idx="2" type="subTitle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in" showMasterSp="0">
  <p:cSld name="Title, Subtitle, &amp; Bulle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3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7" name="Google Shape;97;p63"/>
          <p:cNvSpPr txBox="1"/>
          <p:nvPr>
            <p:ph idx="1" type="body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98" name="Google Shape;98;p63"/>
          <p:cNvSpPr txBox="1"/>
          <p:nvPr>
            <p:ph idx="2" type="subTitle"/>
          </p:nvPr>
        </p:nvSpPr>
        <p:spPr>
          <a:xfrm>
            <a:off x="11271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63"/>
          <p:cNvSpPr txBox="1"/>
          <p:nvPr>
            <p:ph type="title"/>
          </p:nvPr>
        </p:nvSpPr>
        <p:spPr>
          <a:xfrm>
            <a:off x="927050" y="1290125"/>
            <a:ext cx="209364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Green" showMasterSp="0">
  <p:cSld name="Quote_3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6"/>
          <p:cNvSpPr txBox="1"/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66"/>
          <p:cNvSpPr txBox="1"/>
          <p:nvPr>
            <p:ph idx="1" type="subTitle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Red" showMasterSp="0">
  <p:cSld name="Quote_3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7"/>
          <p:cNvSpPr txBox="1"/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67"/>
          <p:cNvSpPr txBox="1"/>
          <p:nvPr>
            <p:ph idx="1" type="subTitle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Yellow" showMasterSp="0">
  <p:cSld name="Quote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8"/>
          <p:cNvSpPr txBox="1"/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68"/>
          <p:cNvSpPr txBox="1"/>
          <p:nvPr>
            <p:ph idx="1" type="subTitle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1 - Blue" showMasterSp="0">
  <p:cSld name="Title, Subtitle, &amp; Bullets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4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Google Shape;18;p54"/>
          <p:cNvSpPr txBox="1"/>
          <p:nvPr>
            <p:ph idx="1" type="subTitle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54"/>
          <p:cNvSpPr txBox="1"/>
          <p:nvPr>
            <p:ph idx="2" type="body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0" name="Google Shape;20;p54"/>
          <p:cNvSpPr txBox="1"/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in - Half slide" showMasterSp="0">
  <p:cSld name="Title, Subtitle, &amp; Bullets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4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" name="Google Shape;23;p64"/>
          <p:cNvSpPr txBox="1"/>
          <p:nvPr>
            <p:ph idx="1" type="body"/>
          </p:nvPr>
        </p:nvSpPr>
        <p:spPr>
          <a:xfrm>
            <a:off x="1203350" y="4249150"/>
            <a:ext cx="88350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4" name="Google Shape;24;p64"/>
          <p:cNvSpPr txBox="1"/>
          <p:nvPr>
            <p:ph type="title"/>
          </p:nvPr>
        </p:nvSpPr>
        <p:spPr>
          <a:xfrm>
            <a:off x="927050" y="1290125"/>
            <a:ext cx="93876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64"/>
          <p:cNvSpPr txBox="1"/>
          <p:nvPr>
            <p:ph idx="2" type="subTitle"/>
          </p:nvPr>
        </p:nvSpPr>
        <p:spPr>
          <a:xfrm>
            <a:off x="1127150" y="3035275"/>
            <a:ext cx="88350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rgbClr val="75787B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64"/>
          <p:cNvSpPr/>
          <p:nvPr/>
        </p:nvSpPr>
        <p:spPr>
          <a:xfrm>
            <a:off x="12262975" y="12150"/>
            <a:ext cx="12120900" cy="1371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2 - Blue" showMasterSp="0">
  <p:cSld name="Title, Subtitle, &amp; Bullets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2"/>
          <p:cNvSpPr txBox="1"/>
          <p:nvPr>
            <p:ph idx="1" type="body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9" name="Google Shape;29;p62"/>
          <p:cNvSpPr txBox="1"/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62"/>
          <p:cNvSpPr txBox="1"/>
          <p:nvPr>
            <p:ph idx="2" type="subTitle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" showMasterSp="0">
  <p:cSld name="Quote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- Blue" showMasterSp="0">
  <p:cSld name="Title, Subtitle, &amp; Bullets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0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" name="Google Shape;34;p50"/>
          <p:cNvSpPr txBox="1"/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50"/>
          <p:cNvSpPr txBox="1"/>
          <p:nvPr>
            <p:ph idx="1" type="subTitle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rgbClr val="1A73E8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50"/>
          <p:cNvSpPr txBox="1"/>
          <p:nvPr>
            <p:ph idx="2" type="body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- Yellow" showMasterSp="0">
  <p:cSld name="Title, Subtitle, &amp; Bullets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1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" name="Google Shape;39;p51"/>
          <p:cNvSpPr txBox="1"/>
          <p:nvPr/>
        </p:nvSpPr>
        <p:spPr>
          <a:xfrm>
            <a:off x="0" y="0"/>
            <a:ext cx="3000000" cy="82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51"/>
          <p:cNvSpPr txBox="1"/>
          <p:nvPr>
            <p:ph idx="1" type="body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1" name="Google Shape;41;p51"/>
          <p:cNvSpPr txBox="1"/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51"/>
          <p:cNvSpPr txBox="1"/>
          <p:nvPr>
            <p:ph idx="2" type="subTitle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- Green" showMasterSp="0">
  <p:cSld name="Title, Subtitle, &amp; Bullets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2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" name="Google Shape;45;p52"/>
          <p:cNvSpPr txBox="1"/>
          <p:nvPr>
            <p:ph idx="1" type="body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6" name="Google Shape;46;p52"/>
          <p:cNvSpPr txBox="1"/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52"/>
          <p:cNvSpPr txBox="1"/>
          <p:nvPr>
            <p:ph idx="2" type="subTitle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4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4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44"/>
          <p:cNvSpPr txBox="1"/>
          <p:nvPr>
            <p:ph idx="1" type="body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533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●"/>
              <a:defRPr b="0" i="0" sz="4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533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○"/>
              <a:defRPr b="0" i="0" sz="4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457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■"/>
              <a:defRPr b="0" i="0" sz="3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457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●"/>
              <a:defRPr b="0" i="0" sz="3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419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b="0" i="0" sz="3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419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b="0" i="0" sz="3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419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●"/>
              <a:defRPr b="0" i="0" sz="3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419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b="0" i="0" sz="3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419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b="0" i="0" sz="3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2.png"/><Relationship Id="rId4" Type="http://schemas.openxmlformats.org/officeDocument/2006/relationships/image" Target="../media/image46.png"/><Relationship Id="rId5" Type="http://schemas.openxmlformats.org/officeDocument/2006/relationships/image" Target="../media/image45.png"/><Relationship Id="rId6" Type="http://schemas.openxmlformats.org/officeDocument/2006/relationships/image" Target="../media/image4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1.png"/><Relationship Id="rId4" Type="http://schemas.openxmlformats.org/officeDocument/2006/relationships/image" Target="../media/image4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8.png"/><Relationship Id="rId4" Type="http://schemas.openxmlformats.org/officeDocument/2006/relationships/image" Target="../media/image31.png"/><Relationship Id="rId5" Type="http://schemas.openxmlformats.org/officeDocument/2006/relationships/image" Target="../media/image3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2.png"/><Relationship Id="rId4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2.png"/><Relationship Id="rId4" Type="http://schemas.openxmlformats.org/officeDocument/2006/relationships/image" Target="../media/image4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9.png"/><Relationship Id="rId4" Type="http://schemas.openxmlformats.org/officeDocument/2006/relationships/image" Target="../media/image3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3.png"/><Relationship Id="rId4" Type="http://schemas.openxmlformats.org/officeDocument/2006/relationships/image" Target="../media/image20.jpg"/><Relationship Id="rId5" Type="http://schemas.openxmlformats.org/officeDocument/2006/relationships/image" Target="../media/image25.png"/><Relationship Id="rId6" Type="http://schemas.openxmlformats.org/officeDocument/2006/relationships/image" Target="../media/image35.jpg"/><Relationship Id="rId7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4.png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>
            <p:ph type="title"/>
          </p:nvPr>
        </p:nvSpPr>
        <p:spPr>
          <a:xfrm>
            <a:off x="3210975" y="4609100"/>
            <a:ext cx="14420400" cy="21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1000">
                <a:solidFill>
                  <a:srgbClr val="1A1A1A"/>
                </a:solidFill>
              </a:rPr>
              <a:t>GDSC </a:t>
            </a:r>
            <a:r>
              <a:rPr b="1" lang="en-US" sz="11000">
                <a:solidFill>
                  <a:srgbClr val="1155CC"/>
                </a:solidFill>
                <a:latin typeface="Monoton"/>
                <a:ea typeface="Monoton"/>
                <a:cs typeface="Monoton"/>
                <a:sym typeface="Monoton"/>
              </a:rPr>
              <a:t>Frontend</a:t>
            </a:r>
            <a:endParaRPr b="1" sz="11000">
              <a:solidFill>
                <a:srgbClr val="1155CC"/>
              </a:solidFill>
              <a:latin typeface="Monoton"/>
              <a:ea typeface="Monoton"/>
              <a:cs typeface="Monoton"/>
              <a:sym typeface="Monoton"/>
            </a:endParaRPr>
          </a:p>
        </p:txBody>
      </p:sp>
      <p:sp>
        <p:nvSpPr>
          <p:cNvPr id="114" name="Google Shape;114;p2"/>
          <p:cNvSpPr txBox="1"/>
          <p:nvPr>
            <p:ph idx="2" type="subTitle"/>
          </p:nvPr>
        </p:nvSpPr>
        <p:spPr>
          <a:xfrm>
            <a:off x="3524450" y="9060800"/>
            <a:ext cx="9360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>
                <a:solidFill>
                  <a:srgbClr val="1155CC"/>
                </a:solidFill>
              </a:rPr>
              <a:t>Weekly Report</a:t>
            </a:r>
            <a:endParaRPr b="1">
              <a:solidFill>
                <a:srgbClr val="1155C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7da492aed7_9_18"/>
          <p:cNvSpPr txBox="1"/>
          <p:nvPr>
            <p:ph type="title"/>
          </p:nvPr>
        </p:nvSpPr>
        <p:spPr>
          <a:xfrm>
            <a:off x="893025" y="7288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Study </a:t>
            </a:r>
            <a:endParaRPr b="1" sz="10000">
              <a:solidFill>
                <a:srgbClr val="1A1A1A"/>
              </a:solidFill>
            </a:endParaRPr>
          </a:p>
        </p:txBody>
      </p:sp>
      <p:pic>
        <p:nvPicPr>
          <p:cNvPr id="194" name="Google Shape;194;g17da492aed7_9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975" y="2604075"/>
            <a:ext cx="11116850" cy="1022987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g17da492aed7_9_18"/>
          <p:cNvSpPr txBox="1"/>
          <p:nvPr/>
        </p:nvSpPr>
        <p:spPr>
          <a:xfrm>
            <a:off x="12878025" y="5179525"/>
            <a:ext cx="10761000" cy="59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Roboto Mono"/>
                <a:ea typeface="Roboto Mono"/>
                <a:cs typeface="Roboto Mono"/>
                <a:sym typeface="Roboto Mono"/>
              </a:rPr>
              <a:t>자바스크립트의 this</a:t>
            </a:r>
            <a:endParaRPr b="1" sz="4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-431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boto Mono Medium"/>
              <a:buAutoNum type="arabicPeriod"/>
            </a:pPr>
            <a:r>
              <a:rPr lang="en-US" sz="3200">
                <a:latin typeface="Roboto Mono Medium"/>
                <a:ea typeface="Roboto Mono Medium"/>
                <a:cs typeface="Roboto Mono Medium"/>
                <a:sym typeface="Roboto Mono Medium"/>
              </a:rPr>
              <a:t>함수</a:t>
            </a:r>
            <a:endParaRPr sz="3200"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-431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boto Mono Medium"/>
              <a:buAutoNum type="arabicPeriod"/>
            </a:pPr>
            <a:r>
              <a:rPr lang="en-US" sz="3200">
                <a:latin typeface="Roboto Mono Medium"/>
                <a:ea typeface="Roboto Mono Medium"/>
                <a:cs typeface="Roboto Mono Medium"/>
                <a:sym typeface="Roboto Mono Medium"/>
              </a:rPr>
              <a:t>메서드</a:t>
            </a:r>
            <a:endParaRPr sz="3200"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-431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boto Mono Medium"/>
              <a:buAutoNum type="arabicPeriod"/>
            </a:pPr>
            <a:r>
              <a:rPr lang="en-US" sz="3200">
                <a:latin typeface="Roboto Mono Medium"/>
                <a:ea typeface="Roboto Mono Medium"/>
                <a:cs typeface="Roboto Mono Medium"/>
                <a:sym typeface="Roboto Mono Medium"/>
              </a:rPr>
              <a:t>생성자 함수</a:t>
            </a:r>
            <a:endParaRPr sz="3200"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-431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boto Mono Medium"/>
              <a:buAutoNum type="arabicPeriod"/>
            </a:pPr>
            <a:r>
              <a:rPr lang="en-US" sz="3200">
                <a:latin typeface="Roboto Mono Medium"/>
                <a:ea typeface="Roboto Mono Medium"/>
                <a:cs typeface="Roboto Mono Medium"/>
                <a:sym typeface="Roboto Mono Medium"/>
              </a:rPr>
              <a:t>call, apply, bind</a:t>
            </a:r>
            <a:endParaRPr sz="3200"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-431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boto Mono Medium"/>
              <a:buAutoNum type="arabicPeriod"/>
            </a:pPr>
            <a:r>
              <a:rPr lang="en-US" sz="3200">
                <a:latin typeface="Roboto Mono Medium"/>
                <a:ea typeface="Roboto Mono Medium"/>
                <a:cs typeface="Roboto Mono Medium"/>
                <a:sym typeface="Roboto Mono Medium"/>
              </a:rPr>
              <a:t>화살표 함수</a:t>
            </a:r>
            <a:endParaRPr sz="3200"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Roboto Mono Medium"/>
                <a:ea typeface="Roboto Mono Medium"/>
                <a:cs typeface="Roboto Mono Medium"/>
                <a:sym typeface="Roboto Mono Medium"/>
              </a:rPr>
              <a:t>-&gt; 함수가 실행될 수 있는 5가지 방식으로 나누어 각 상황별로 this가 어디에 바인딩 되는지 블로그 글 작성</a:t>
            </a:r>
            <a:endParaRPr sz="3200"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7da492aed7_10_22"/>
          <p:cNvSpPr txBox="1"/>
          <p:nvPr>
            <p:ph type="title"/>
          </p:nvPr>
        </p:nvSpPr>
        <p:spPr>
          <a:xfrm>
            <a:off x="893025" y="7288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Study </a:t>
            </a:r>
            <a:endParaRPr b="1" sz="10000">
              <a:solidFill>
                <a:srgbClr val="1A1A1A"/>
              </a:solidFill>
            </a:endParaRPr>
          </a:p>
        </p:txBody>
      </p:sp>
      <p:pic>
        <p:nvPicPr>
          <p:cNvPr id="201" name="Google Shape;201;g17da492aed7_1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8900" y="5645175"/>
            <a:ext cx="7582026" cy="73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g17da492aed7_1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88300" y="533200"/>
            <a:ext cx="9482125" cy="486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17da492aed7_10_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5950" y="7908450"/>
            <a:ext cx="9482127" cy="4848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17da492aed7_10_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77778" y="2933000"/>
            <a:ext cx="9186399" cy="497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7da492aed7_10_32"/>
          <p:cNvSpPr txBox="1"/>
          <p:nvPr>
            <p:ph type="title"/>
          </p:nvPr>
        </p:nvSpPr>
        <p:spPr>
          <a:xfrm>
            <a:off x="893025" y="7288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Study </a:t>
            </a:r>
            <a:endParaRPr b="1" sz="10000">
              <a:solidFill>
                <a:srgbClr val="1A1A1A"/>
              </a:solidFill>
            </a:endParaRPr>
          </a:p>
        </p:txBody>
      </p:sp>
      <p:pic>
        <p:nvPicPr>
          <p:cNvPr id="210" name="Google Shape;210;g17da492aed7_1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2000" y="3354277"/>
            <a:ext cx="10843949" cy="773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g17da492aed7_1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3025" y="3552300"/>
            <a:ext cx="12051174" cy="651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7da492aed7_3_46"/>
          <p:cNvSpPr txBox="1"/>
          <p:nvPr>
            <p:ph type="title"/>
          </p:nvPr>
        </p:nvSpPr>
        <p:spPr>
          <a:xfrm>
            <a:off x="893025" y="7288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Study </a:t>
            </a:r>
            <a:endParaRPr b="1" sz="10000">
              <a:solidFill>
                <a:srgbClr val="1A1A1A"/>
              </a:solidFill>
            </a:endParaRPr>
          </a:p>
        </p:txBody>
      </p:sp>
      <p:sp>
        <p:nvSpPr>
          <p:cNvPr id="217" name="Google Shape;217;g17da492aed7_3_46"/>
          <p:cNvSpPr txBox="1"/>
          <p:nvPr>
            <p:ph idx="2" type="subTitle"/>
          </p:nvPr>
        </p:nvSpPr>
        <p:spPr>
          <a:xfrm>
            <a:off x="4942800" y="1596425"/>
            <a:ext cx="220140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900"/>
              </a:spcAft>
              <a:buNone/>
            </a:pPr>
            <a:r>
              <a:rPr b="1" lang="en-US" sz="4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메서드와 this</a:t>
            </a:r>
            <a:endParaRPr b="1" sz="6400">
              <a:solidFill>
                <a:srgbClr val="1155CC"/>
              </a:solidFill>
            </a:endParaRPr>
          </a:p>
        </p:txBody>
      </p:sp>
      <p:sp>
        <p:nvSpPr>
          <p:cNvPr id="218" name="Google Shape;218;g17da492aed7_3_46"/>
          <p:cNvSpPr txBox="1"/>
          <p:nvPr>
            <p:ph idx="1" type="body"/>
          </p:nvPr>
        </p:nvSpPr>
        <p:spPr>
          <a:xfrm>
            <a:off x="1185000" y="3213200"/>
            <a:ext cx="10769400" cy="37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&lt;메서드&gt;</a:t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객체 프로퍼티에 저장된 함수</a:t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&lt;메서드 단축 구문&gt;</a:t>
            </a:r>
            <a:endParaRPr b="1" sz="3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400"/>
              <a:buFont typeface="Arial"/>
              <a:buChar char="●"/>
            </a:pPr>
            <a:r>
              <a:rPr b="1" lang="en-US" sz="3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function을 생략해도 메서드를 정의 가능</a:t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g17da492aed7_3_46"/>
          <p:cNvPicPr preferRelativeResize="0"/>
          <p:nvPr/>
        </p:nvPicPr>
        <p:blipFill rotWithShape="1">
          <a:blip r:embed="rId3">
            <a:alphaModFix/>
          </a:blip>
          <a:srcRect b="0" l="4637" r="14430" t="0"/>
          <a:stretch/>
        </p:blipFill>
        <p:spPr>
          <a:xfrm>
            <a:off x="12765050" y="2002025"/>
            <a:ext cx="6599774" cy="50920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0680000" dist="19050">
              <a:srgbClr val="000000">
                <a:alpha val="61000"/>
              </a:srgbClr>
            </a:outerShdw>
          </a:effectLst>
        </p:spPr>
      </p:pic>
      <p:pic>
        <p:nvPicPr>
          <p:cNvPr id="220" name="Google Shape;220;g17da492aed7_3_46"/>
          <p:cNvPicPr preferRelativeResize="0"/>
          <p:nvPr/>
        </p:nvPicPr>
        <p:blipFill rotWithShape="1">
          <a:blip r:embed="rId4">
            <a:alphaModFix/>
          </a:blip>
          <a:srcRect b="2647" l="3057" r="22742" t="0"/>
          <a:stretch/>
        </p:blipFill>
        <p:spPr>
          <a:xfrm>
            <a:off x="12765050" y="7526225"/>
            <a:ext cx="6599776" cy="5710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17da492aed7_3_46"/>
          <p:cNvPicPr preferRelativeResize="0"/>
          <p:nvPr/>
        </p:nvPicPr>
        <p:blipFill rotWithShape="1">
          <a:blip r:embed="rId5">
            <a:alphaModFix/>
          </a:blip>
          <a:srcRect b="0" l="0" r="4816" t="0"/>
          <a:stretch/>
        </p:blipFill>
        <p:spPr>
          <a:xfrm>
            <a:off x="1091050" y="7526225"/>
            <a:ext cx="8791655" cy="571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17da492aed7_3_46"/>
          <p:cNvSpPr txBox="1"/>
          <p:nvPr/>
        </p:nvSpPr>
        <p:spPr>
          <a:xfrm>
            <a:off x="12765050" y="823475"/>
            <a:ext cx="1144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404040"/>
                </a:solidFill>
              </a:rPr>
              <a:t>&lt;메서드 만들기&gt;</a:t>
            </a:r>
            <a:endParaRPr b="1" sz="1800">
              <a:solidFill>
                <a:srgbClr val="404040"/>
              </a:solidFill>
            </a:endParaRPr>
          </a:p>
        </p:txBody>
      </p:sp>
      <p:sp>
        <p:nvSpPr>
          <p:cNvPr id="223" name="Google Shape;223;g17da492aed7_3_46"/>
          <p:cNvSpPr txBox="1"/>
          <p:nvPr/>
        </p:nvSpPr>
        <p:spPr>
          <a:xfrm>
            <a:off x="19564100" y="2600375"/>
            <a:ext cx="4321500" cy="3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300">
                <a:solidFill>
                  <a:srgbClr val="404040"/>
                </a:solidFill>
              </a:rPr>
              <a:t>함수 표현식으로 함수를 만들고, 객체 프로퍼티 user.sayHi에 함수를 할당</a:t>
            </a:r>
            <a:endParaRPr b="1" sz="3300">
              <a:solidFill>
                <a:srgbClr val="404040"/>
              </a:solidFill>
            </a:endParaRPr>
          </a:p>
        </p:txBody>
      </p:sp>
      <p:sp>
        <p:nvSpPr>
          <p:cNvPr id="224" name="Google Shape;224;g17da492aed7_3_46"/>
          <p:cNvSpPr txBox="1"/>
          <p:nvPr/>
        </p:nvSpPr>
        <p:spPr>
          <a:xfrm>
            <a:off x="19564100" y="7727000"/>
            <a:ext cx="3963300" cy="14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300">
                <a:solidFill>
                  <a:srgbClr val="404040"/>
                </a:solidFill>
              </a:rPr>
              <a:t>이미 정의된 함수를 이용</a:t>
            </a:r>
            <a:endParaRPr b="1" sz="1500"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da492aed7_3_25"/>
          <p:cNvSpPr txBox="1"/>
          <p:nvPr>
            <p:ph type="title"/>
          </p:nvPr>
        </p:nvSpPr>
        <p:spPr>
          <a:xfrm>
            <a:off x="893025" y="7288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Study </a:t>
            </a:r>
            <a:endParaRPr b="1" sz="10000">
              <a:solidFill>
                <a:srgbClr val="1A1A1A"/>
              </a:solidFill>
            </a:endParaRPr>
          </a:p>
        </p:txBody>
      </p:sp>
      <p:sp>
        <p:nvSpPr>
          <p:cNvPr id="230" name="Google Shape;230;g17da492aed7_3_25"/>
          <p:cNvSpPr txBox="1"/>
          <p:nvPr>
            <p:ph idx="1" type="body"/>
          </p:nvPr>
        </p:nvSpPr>
        <p:spPr>
          <a:xfrm>
            <a:off x="893025" y="2896200"/>
            <a:ext cx="11145300" cy="80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&lt;메서드와 this&gt;</a:t>
            </a:r>
            <a:endParaRPr b="1" sz="3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user.sayHi()의 내부에서 객체 user의 name을 이용 –&gt; this 키워드를 사용해 객체에 접근.</a:t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this</a:t>
            </a:r>
            <a:r>
              <a:rPr b="1" lang="en-US" sz="3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: 메서드를 호출할 때 사용된 객체를 나타냄</a:t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&lt;this가 없는 화살표 함수&gt;</a:t>
            </a:r>
            <a:endParaRPr b="1" sz="3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별개의 this를 만들지 않고, 외부 컨텍스트에 있는 this를 이용하고 싶은 경우 화살표 함수를 이용.</a:t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함수 arrow()의 this =외부 함수 user.sayHi() 의 this</a:t>
            </a:r>
            <a:endParaRPr b="1" sz="32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g17da492aed7_3_25"/>
          <p:cNvPicPr preferRelativeResize="0"/>
          <p:nvPr/>
        </p:nvPicPr>
        <p:blipFill rotWithShape="1">
          <a:blip r:embed="rId3">
            <a:alphaModFix/>
          </a:blip>
          <a:srcRect b="0" l="0" r="8332" t="0"/>
          <a:stretch/>
        </p:blipFill>
        <p:spPr>
          <a:xfrm>
            <a:off x="12752925" y="235600"/>
            <a:ext cx="11299375" cy="706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g17da492aed7_3_25"/>
          <p:cNvPicPr preferRelativeResize="0"/>
          <p:nvPr/>
        </p:nvPicPr>
        <p:blipFill rotWithShape="1">
          <a:blip r:embed="rId4">
            <a:alphaModFix/>
          </a:blip>
          <a:srcRect b="0" l="0" r="4997" t="0"/>
          <a:stretch/>
        </p:blipFill>
        <p:spPr>
          <a:xfrm>
            <a:off x="12752925" y="7455475"/>
            <a:ext cx="11299374" cy="577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17da492aed7_3_25"/>
          <p:cNvSpPr txBox="1"/>
          <p:nvPr>
            <p:ph idx="2" type="subTitle"/>
          </p:nvPr>
        </p:nvSpPr>
        <p:spPr>
          <a:xfrm>
            <a:off x="5036750" y="1674275"/>
            <a:ext cx="220140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900"/>
              </a:spcAft>
              <a:buNone/>
            </a:pPr>
            <a:r>
              <a:rPr b="1" lang="en-US" sz="4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메서드와 this</a:t>
            </a:r>
            <a:endParaRPr b="1" sz="6400">
              <a:solidFill>
                <a:srgbClr val="1155CC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7da492aed7_9_6"/>
          <p:cNvSpPr txBox="1"/>
          <p:nvPr>
            <p:ph idx="2" type="body"/>
          </p:nvPr>
        </p:nvSpPr>
        <p:spPr>
          <a:xfrm>
            <a:off x="1398625" y="8044475"/>
            <a:ext cx="221892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14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사전에 제작한 vanilla-template </a:t>
            </a:r>
            <a:r>
              <a:rPr b="1" lang="en-US" sz="4500">
                <a:solidFill>
                  <a:srgbClr val="1155CC"/>
                </a:solidFill>
                <a:latin typeface="Open Sans"/>
                <a:ea typeface="Open Sans"/>
                <a:cs typeface="Open Sans"/>
                <a:sym typeface="Open Sans"/>
              </a:rPr>
              <a:t>템플릿 기반으로 프로젝트 시작</a:t>
            </a:r>
            <a:endParaRPr b="1" sz="4500">
              <a:solidFill>
                <a:srgbClr val="1155C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14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1155CC"/>
                </a:solidFill>
                <a:latin typeface="Open Sans"/>
                <a:ea typeface="Open Sans"/>
                <a:cs typeface="Open Sans"/>
                <a:sym typeface="Open Sans"/>
              </a:rPr>
              <a:t>commit convention</a:t>
            </a: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을 정의하고 따르기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14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1155CC"/>
                </a:solidFill>
                <a:latin typeface="Open Sans"/>
                <a:ea typeface="Open Sans"/>
                <a:cs typeface="Open Sans"/>
                <a:sym typeface="Open Sans"/>
              </a:rPr>
              <a:t>Github Organization</a:t>
            </a: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을 만들고 공동 repository로 프로젝트 관리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9" name="Google Shape;239;g17da492aed7_9_6"/>
          <p:cNvSpPr txBox="1"/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Project, 시작 이전에</a:t>
            </a:r>
            <a:endParaRPr b="1" sz="10000">
              <a:solidFill>
                <a:srgbClr val="1A1A1A"/>
              </a:solidFill>
            </a:endParaRPr>
          </a:p>
        </p:txBody>
      </p:sp>
      <p:pic>
        <p:nvPicPr>
          <p:cNvPr id="240" name="Google Shape;240;g17da492aed7_9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950" y="2760401"/>
            <a:ext cx="14897648" cy="479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g17da492aed7_9_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640"/>
            <a:ext cx="24384000" cy="14716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7da492aed7_9_90"/>
          <p:cNvSpPr txBox="1"/>
          <p:nvPr>
            <p:ph idx="2" type="body"/>
          </p:nvPr>
        </p:nvSpPr>
        <p:spPr>
          <a:xfrm>
            <a:off x="1183125" y="1169625"/>
            <a:ext cx="22433700" cy="9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50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구현사항</a:t>
            </a:r>
            <a:endParaRPr b="1" sz="5500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45720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Clr>
                <a:srgbClr val="1A1A1A"/>
              </a:buClr>
              <a:buSzPts val="4500"/>
              <a:buFont typeface="Arial"/>
              <a:buAutoNum type="arabicPeriod"/>
            </a:pPr>
            <a:r>
              <a:rPr b="1" lang="en-US" sz="4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마우스 hover시 좌표에따라 동적으로 반응하는 카드</a:t>
            </a:r>
            <a:endParaRPr b="1" sz="45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500"/>
              <a:buFont typeface="Arial"/>
              <a:buAutoNum type="arabicPeriod"/>
            </a:pPr>
            <a:r>
              <a:rPr b="1" lang="en-US" sz="4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radial gradient와 blur api를 사용한 효과</a:t>
            </a:r>
            <a:endParaRPr b="1" sz="45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500"/>
              <a:buFont typeface="Arial"/>
              <a:buAutoNum type="arabicPeriod"/>
            </a:pPr>
            <a:r>
              <a:rPr b="1" lang="en-US" sz="4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버튼 ring 회전</a:t>
            </a:r>
            <a:endParaRPr b="1" sz="45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500"/>
              <a:buFont typeface="Arial"/>
              <a:buAutoNum type="arabicPeriod"/>
            </a:pPr>
            <a:r>
              <a:rPr b="1" lang="en-US" sz="4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gradient 텍스트 변형 및 전</a:t>
            </a:r>
            <a:r>
              <a:rPr b="1" lang="en-US" sz="4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환</a:t>
            </a:r>
            <a:endParaRPr sz="45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5500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50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고민거리</a:t>
            </a:r>
            <a:endParaRPr b="1" sz="5500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500"/>
              <a:buFont typeface="Arial"/>
              <a:buAutoNum type="arabicPeriod"/>
            </a:pPr>
            <a:r>
              <a:rPr b="1" lang="en-US" sz="4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중복을 줄이기 위한 구조</a:t>
            </a:r>
            <a:endParaRPr b="1" sz="45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500"/>
              <a:buFont typeface="Arial"/>
              <a:buAutoNum type="arabicPeriod"/>
            </a:pPr>
            <a:r>
              <a:rPr b="1" lang="en-US" sz="4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컴포넌트 기반 디자인</a:t>
            </a:r>
            <a:endParaRPr b="1" sz="45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500"/>
              <a:buFont typeface="Arial"/>
              <a:buAutoNum type="arabicPeriod"/>
            </a:pPr>
            <a:r>
              <a:rPr b="1" lang="en-US" sz="4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파일구조 설계에 대한 고민과 이유</a:t>
            </a:r>
            <a:endParaRPr b="1" sz="45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500"/>
              <a:buFont typeface="Arial"/>
              <a:buAutoNum type="arabicPeriod"/>
            </a:pPr>
            <a:r>
              <a:rPr b="1" lang="en-US" sz="4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순수 css가 짜증나는 이유</a:t>
            </a:r>
            <a:endParaRPr b="1" sz="45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A1A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7da492aed7_9_130"/>
          <p:cNvSpPr txBox="1"/>
          <p:nvPr>
            <p:ph type="title"/>
          </p:nvPr>
        </p:nvSpPr>
        <p:spPr>
          <a:xfrm>
            <a:off x="9686400" y="5765250"/>
            <a:ext cx="5011200" cy="21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1000">
                <a:solidFill>
                  <a:schemeClr val="lt1"/>
                </a:solidFill>
              </a:rPr>
              <a:t>Result</a:t>
            </a:r>
            <a:endParaRPr b="1" sz="1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17da492aed7_9_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24384000" cy="15037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7da492aed7_9_25"/>
          <p:cNvSpPr txBox="1"/>
          <p:nvPr>
            <p:ph idx="1" type="subTitle"/>
          </p:nvPr>
        </p:nvSpPr>
        <p:spPr>
          <a:xfrm>
            <a:off x="4997150" y="6762375"/>
            <a:ext cx="14858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</a:rPr>
              <a:t>hellow gdsc!</a:t>
            </a:r>
            <a:endParaRPr b="1" sz="5500">
              <a:solidFill>
                <a:srgbClr val="1155CC"/>
              </a:solidFill>
            </a:endParaRPr>
          </a:p>
        </p:txBody>
      </p:sp>
      <p:sp>
        <p:nvSpPr>
          <p:cNvPr id="120" name="Google Shape;120;g17da492aed7_9_25"/>
          <p:cNvSpPr txBox="1"/>
          <p:nvPr>
            <p:ph idx="4294967295" type="body"/>
          </p:nvPr>
        </p:nvSpPr>
        <p:spPr>
          <a:xfrm>
            <a:off x="4997150" y="8992750"/>
            <a:ext cx="6819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안녕하세요!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g17da492aed7_9_25"/>
          <p:cNvSpPr txBox="1"/>
          <p:nvPr>
            <p:ph type="title"/>
          </p:nvPr>
        </p:nvSpPr>
        <p:spPr>
          <a:xfrm>
            <a:off x="4712925" y="4088725"/>
            <a:ext cx="145713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저희를 소개합니다!</a:t>
            </a:r>
            <a:endParaRPr b="1" sz="10000">
              <a:solidFill>
                <a:srgbClr val="1A1A1A"/>
              </a:solidFill>
            </a:endParaRPr>
          </a:p>
        </p:txBody>
      </p:sp>
      <p:sp>
        <p:nvSpPr>
          <p:cNvPr id="122" name="Google Shape;122;g17da492aed7_9_25"/>
          <p:cNvSpPr txBox="1"/>
          <p:nvPr/>
        </p:nvSpPr>
        <p:spPr>
          <a:xfrm>
            <a:off x="10014100" y="5718950"/>
            <a:ext cx="136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7da492aed7_9_153"/>
          <p:cNvSpPr txBox="1"/>
          <p:nvPr>
            <p:ph idx="1" type="body"/>
          </p:nvPr>
        </p:nvSpPr>
        <p:spPr>
          <a:xfrm>
            <a:off x="1185000" y="4933950"/>
            <a:ext cx="10917300" cy="32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선언형 vanilla 함수 컴포넌트 제작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반복되는 HTML 마크업 제거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재사용성 강화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명시적인 event handling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6" name="Google Shape;266;g17da492aed7_9_153"/>
          <p:cNvSpPr txBox="1"/>
          <p:nvPr>
            <p:ph type="title"/>
          </p:nvPr>
        </p:nvSpPr>
        <p:spPr>
          <a:xfrm>
            <a:off x="1035400" y="752525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Code</a:t>
            </a:r>
            <a:endParaRPr b="1" sz="10000">
              <a:solidFill>
                <a:srgbClr val="1A1A1A"/>
              </a:solidFill>
            </a:endParaRPr>
          </a:p>
        </p:txBody>
      </p:sp>
      <p:sp>
        <p:nvSpPr>
          <p:cNvPr id="267" name="Google Shape;267;g17da492aed7_9_153"/>
          <p:cNvSpPr txBox="1"/>
          <p:nvPr>
            <p:ph idx="2" type="subTitle"/>
          </p:nvPr>
        </p:nvSpPr>
        <p:spPr>
          <a:xfrm>
            <a:off x="1185000" y="3140100"/>
            <a:ext cx="67245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</a:rPr>
              <a:t>Component class</a:t>
            </a:r>
            <a:endParaRPr b="1" sz="5500">
              <a:solidFill>
                <a:srgbClr val="1155CC"/>
              </a:solidFill>
            </a:endParaRPr>
          </a:p>
        </p:txBody>
      </p:sp>
      <p:sp>
        <p:nvSpPr>
          <p:cNvPr id="268" name="Google Shape;268;g17da492aed7_9_153"/>
          <p:cNvSpPr txBox="1"/>
          <p:nvPr>
            <p:ph idx="1" type="body"/>
          </p:nvPr>
        </p:nvSpPr>
        <p:spPr>
          <a:xfrm>
            <a:off x="1185000" y="8717050"/>
            <a:ext cx="10917300" cy="24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string 의 불편함 존재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class의 문법적 불편함 존재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reactivness가 없음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9" name="Google Shape;269;g17da492aed7_9_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5525" y="-1"/>
            <a:ext cx="10419894" cy="1356360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g17da492aed7_9_153"/>
          <p:cNvSpPr/>
          <p:nvPr/>
        </p:nvSpPr>
        <p:spPr>
          <a:xfrm>
            <a:off x="14551750" y="7428825"/>
            <a:ext cx="2425200" cy="6336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17da492aed7_9_153"/>
          <p:cNvSpPr/>
          <p:nvPr/>
        </p:nvSpPr>
        <p:spPr>
          <a:xfrm>
            <a:off x="14551750" y="10094450"/>
            <a:ext cx="3168300" cy="6336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7da492aed7_9_162"/>
          <p:cNvSpPr txBox="1"/>
          <p:nvPr>
            <p:ph idx="1" type="body"/>
          </p:nvPr>
        </p:nvSpPr>
        <p:spPr>
          <a:xfrm>
            <a:off x="1185000" y="6021000"/>
            <a:ext cx="109173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14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명시적인 변수 정의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14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명시적인 변수 업데이트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14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전역변수 사이드 이펙트 제거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7" name="Google Shape;277;g17da492aed7_9_162"/>
          <p:cNvSpPr txBox="1"/>
          <p:nvPr>
            <p:ph type="title"/>
          </p:nvPr>
        </p:nvSpPr>
        <p:spPr>
          <a:xfrm>
            <a:off x="1035400" y="752525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Code</a:t>
            </a:r>
            <a:endParaRPr b="1" sz="10000">
              <a:solidFill>
                <a:srgbClr val="1A1A1A"/>
              </a:solidFill>
            </a:endParaRPr>
          </a:p>
        </p:txBody>
      </p:sp>
      <p:sp>
        <p:nvSpPr>
          <p:cNvPr id="278" name="Google Shape;278;g17da492aed7_9_162"/>
          <p:cNvSpPr txBox="1"/>
          <p:nvPr>
            <p:ph idx="2" type="subTitle"/>
          </p:nvPr>
        </p:nvSpPr>
        <p:spPr>
          <a:xfrm>
            <a:off x="1185000" y="3140100"/>
            <a:ext cx="22014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</a:rPr>
              <a:t>Variable management</a:t>
            </a:r>
            <a:endParaRPr b="1" sz="5500">
              <a:solidFill>
                <a:srgbClr val="1155CC"/>
              </a:solidFill>
            </a:endParaRPr>
          </a:p>
        </p:txBody>
      </p:sp>
      <p:pic>
        <p:nvPicPr>
          <p:cNvPr id="279" name="Google Shape;279;g17da492aed7_9_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6488" y="6020989"/>
            <a:ext cx="10157899" cy="634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17da492aed7_9_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1875" y="752526"/>
            <a:ext cx="9387125" cy="461455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g17da492aed7_9_162"/>
          <p:cNvSpPr/>
          <p:nvPr/>
        </p:nvSpPr>
        <p:spPr>
          <a:xfrm>
            <a:off x="20975475" y="7057375"/>
            <a:ext cx="2425200" cy="6336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17da492aed7_9_162"/>
          <p:cNvSpPr/>
          <p:nvPr/>
        </p:nvSpPr>
        <p:spPr>
          <a:xfrm>
            <a:off x="13921125" y="2009625"/>
            <a:ext cx="1202400" cy="6336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7da492aed7_9_182"/>
          <p:cNvSpPr txBox="1"/>
          <p:nvPr>
            <p:ph idx="1" type="body"/>
          </p:nvPr>
        </p:nvSpPr>
        <p:spPr>
          <a:xfrm>
            <a:off x="1185000" y="4923725"/>
            <a:ext cx="10917300" cy="60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14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CSS module 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스타일과 컴포넌트 colocation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	리팩토링 쉽게 만들기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14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classname 중복 가능성 제거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14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재사용되는 컴포넌트를 사전에 제작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레고 블럭을 조립하는 방식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8" name="Google Shape;288;g17da492aed7_9_182"/>
          <p:cNvSpPr txBox="1"/>
          <p:nvPr>
            <p:ph type="title"/>
          </p:nvPr>
        </p:nvSpPr>
        <p:spPr>
          <a:xfrm>
            <a:off x="1035400" y="752525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Code</a:t>
            </a:r>
            <a:endParaRPr b="1" sz="10000">
              <a:solidFill>
                <a:srgbClr val="1A1A1A"/>
              </a:solidFill>
            </a:endParaRPr>
          </a:p>
        </p:txBody>
      </p:sp>
      <p:sp>
        <p:nvSpPr>
          <p:cNvPr id="289" name="Google Shape;289;g17da492aed7_9_182"/>
          <p:cNvSpPr txBox="1"/>
          <p:nvPr>
            <p:ph idx="2" type="subTitle"/>
          </p:nvPr>
        </p:nvSpPr>
        <p:spPr>
          <a:xfrm>
            <a:off x="1185000" y="3140100"/>
            <a:ext cx="70812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</a:rPr>
              <a:t>Style management</a:t>
            </a:r>
            <a:endParaRPr b="1" sz="5500">
              <a:solidFill>
                <a:srgbClr val="1155CC"/>
              </a:solidFill>
            </a:endParaRPr>
          </a:p>
        </p:txBody>
      </p:sp>
      <p:pic>
        <p:nvPicPr>
          <p:cNvPr id="290" name="Google Shape;290;g17da492aed7_9_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3300" y="2304675"/>
            <a:ext cx="7518575" cy="303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g17da492aed7_9_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83300" y="6620025"/>
            <a:ext cx="5549200" cy="403577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g17da492aed7_9_182"/>
          <p:cNvSpPr/>
          <p:nvPr/>
        </p:nvSpPr>
        <p:spPr>
          <a:xfrm>
            <a:off x="14901350" y="4435450"/>
            <a:ext cx="5156400" cy="808500"/>
          </a:xfrm>
          <a:prstGeom prst="rect">
            <a:avLst/>
          </a:prstGeom>
          <a:noFill/>
          <a:ln cap="flat" cmpd="sng" w="762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7da492aed7_6_0"/>
          <p:cNvSpPr txBox="1"/>
          <p:nvPr>
            <p:ph idx="1" type="subTitle"/>
          </p:nvPr>
        </p:nvSpPr>
        <p:spPr>
          <a:xfrm>
            <a:off x="4831575" y="6762375"/>
            <a:ext cx="14858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</a:rPr>
              <a:t>Study Hard</a:t>
            </a:r>
            <a:endParaRPr b="1" sz="5500">
              <a:solidFill>
                <a:srgbClr val="1155CC"/>
              </a:solidFill>
            </a:endParaRPr>
          </a:p>
        </p:txBody>
      </p:sp>
      <p:sp>
        <p:nvSpPr>
          <p:cNvPr id="298" name="Google Shape;298;g17da492aed7_6_0"/>
          <p:cNvSpPr txBox="1"/>
          <p:nvPr>
            <p:ph idx="4294967295" type="body"/>
          </p:nvPr>
        </p:nvSpPr>
        <p:spPr>
          <a:xfrm>
            <a:off x="4831575" y="8874088"/>
            <a:ext cx="22189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그렇죠, </a:t>
            </a: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공부하는 겁니다.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9" name="Google Shape;299;g17da492aed7_6_0"/>
          <p:cNvSpPr txBox="1"/>
          <p:nvPr>
            <p:ph type="title"/>
          </p:nvPr>
        </p:nvSpPr>
        <p:spPr>
          <a:xfrm>
            <a:off x="4712925" y="4088725"/>
            <a:ext cx="145713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다음주는?</a:t>
            </a:r>
            <a:endParaRPr b="1" sz="100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5"/>
          <p:cNvSpPr txBox="1"/>
          <p:nvPr>
            <p:ph idx="2" type="subTitle"/>
          </p:nvPr>
        </p:nvSpPr>
        <p:spPr>
          <a:xfrm>
            <a:off x="1185000" y="3153925"/>
            <a:ext cx="22014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</a:rPr>
              <a:t>다음주 학습 내용</a:t>
            </a:r>
            <a:endParaRPr b="1" sz="5500">
              <a:solidFill>
                <a:srgbClr val="1155CC"/>
              </a:solidFill>
            </a:endParaRPr>
          </a:p>
        </p:txBody>
      </p:sp>
      <p:sp>
        <p:nvSpPr>
          <p:cNvPr id="305" name="Google Shape;305;p15"/>
          <p:cNvSpPr txBox="1"/>
          <p:nvPr>
            <p:ph type="title"/>
          </p:nvPr>
        </p:nvSpPr>
        <p:spPr>
          <a:xfrm>
            <a:off x="893025" y="7288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Study</a:t>
            </a:r>
            <a:endParaRPr b="1" sz="10000">
              <a:solidFill>
                <a:srgbClr val="1A1A1A"/>
              </a:solidFill>
            </a:endParaRPr>
          </a:p>
        </p:txBody>
      </p:sp>
      <p:pic>
        <p:nvPicPr>
          <p:cNvPr id="306" name="Google Shape;30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8950" y="4381825"/>
            <a:ext cx="18138602" cy="6467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7da492aed7_10_42"/>
          <p:cNvSpPr txBox="1"/>
          <p:nvPr>
            <p:ph idx="2" type="subTitle"/>
          </p:nvPr>
        </p:nvSpPr>
        <p:spPr>
          <a:xfrm>
            <a:off x="1185000" y="3153925"/>
            <a:ext cx="22014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</a:rPr>
              <a:t>다음주 학습 내용</a:t>
            </a:r>
            <a:endParaRPr b="1" sz="5500">
              <a:solidFill>
                <a:srgbClr val="1155CC"/>
              </a:solidFill>
            </a:endParaRPr>
          </a:p>
        </p:txBody>
      </p:sp>
      <p:sp>
        <p:nvSpPr>
          <p:cNvPr id="312" name="Google Shape;312;g17da492aed7_10_42"/>
          <p:cNvSpPr txBox="1"/>
          <p:nvPr>
            <p:ph idx="1" type="body"/>
          </p:nvPr>
        </p:nvSpPr>
        <p:spPr>
          <a:xfrm>
            <a:off x="1097400" y="6419400"/>
            <a:ext cx="22189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CRUD ToDo List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3" name="Google Shape;313;g17da492aed7_10_42"/>
          <p:cNvSpPr txBox="1"/>
          <p:nvPr>
            <p:ph type="title"/>
          </p:nvPr>
        </p:nvSpPr>
        <p:spPr>
          <a:xfrm>
            <a:off x="893025" y="7288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Project</a:t>
            </a:r>
            <a:endParaRPr b="1" sz="100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7da492aed7_6_6"/>
          <p:cNvSpPr txBox="1"/>
          <p:nvPr>
            <p:ph idx="1" type="subTitle"/>
          </p:nvPr>
        </p:nvSpPr>
        <p:spPr>
          <a:xfrm>
            <a:off x="4973400" y="8423475"/>
            <a:ext cx="14858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Micro Frontend Architecture</a:t>
            </a:r>
            <a:endParaRPr b="1" sz="5500">
              <a:solidFill>
                <a:srgbClr val="1155CC"/>
              </a:solidFill>
            </a:endParaRPr>
          </a:p>
        </p:txBody>
      </p:sp>
      <p:sp>
        <p:nvSpPr>
          <p:cNvPr id="319" name="Google Shape;319;g17da492aed7_6_6"/>
          <p:cNvSpPr txBox="1"/>
          <p:nvPr>
            <p:ph type="title"/>
          </p:nvPr>
        </p:nvSpPr>
        <p:spPr>
          <a:xfrm>
            <a:off x="4712925" y="4088725"/>
            <a:ext cx="145713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트렌드 1개 콕! 집어먹기</a:t>
            </a:r>
            <a:endParaRPr b="1" sz="100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7da492aed7_12_7"/>
          <p:cNvSpPr txBox="1"/>
          <p:nvPr>
            <p:ph type="title"/>
          </p:nvPr>
        </p:nvSpPr>
        <p:spPr>
          <a:xfrm>
            <a:off x="916750" y="5864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Frontend 트렌드 소개</a:t>
            </a:r>
            <a:endParaRPr b="1" sz="10000">
              <a:solidFill>
                <a:srgbClr val="1A1A1A"/>
              </a:solidFill>
            </a:endParaRPr>
          </a:p>
        </p:txBody>
      </p:sp>
      <p:pic>
        <p:nvPicPr>
          <p:cNvPr id="325" name="Google Shape;325;g17da492aed7_12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5150" y="5038050"/>
            <a:ext cx="18397801" cy="616795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g17da492aed7_12_7"/>
          <p:cNvSpPr txBox="1"/>
          <p:nvPr>
            <p:ph idx="1" type="subTitle"/>
          </p:nvPr>
        </p:nvSpPr>
        <p:spPr>
          <a:xfrm>
            <a:off x="1090075" y="3177650"/>
            <a:ext cx="22014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Micro Frontend Architecture</a:t>
            </a:r>
            <a:endParaRPr b="1" sz="5500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g17da492aed7_12_7"/>
          <p:cNvSpPr txBox="1"/>
          <p:nvPr/>
        </p:nvSpPr>
        <p:spPr>
          <a:xfrm>
            <a:off x="5149050" y="11362500"/>
            <a:ext cx="14085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2"/>
                </a:solidFill>
              </a:rPr>
              <a:t>출처 : https://martinfowler.com/articles/micro-frontends.html</a:t>
            </a:r>
            <a:endParaRPr sz="2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7da492aed7_12_14"/>
          <p:cNvSpPr txBox="1"/>
          <p:nvPr>
            <p:ph type="title"/>
          </p:nvPr>
        </p:nvSpPr>
        <p:spPr>
          <a:xfrm>
            <a:off x="916750" y="5864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Frontend 트렌드 소개</a:t>
            </a:r>
            <a:endParaRPr b="1" sz="10000">
              <a:solidFill>
                <a:srgbClr val="1A1A1A"/>
              </a:solidFill>
            </a:endParaRPr>
          </a:p>
        </p:txBody>
      </p:sp>
      <p:pic>
        <p:nvPicPr>
          <p:cNvPr id="333" name="Google Shape;333;g17da492aed7_12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0" y="358140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g17da492aed7_12_14"/>
          <p:cNvSpPr txBox="1"/>
          <p:nvPr>
            <p:ph idx="1" type="subTitle"/>
          </p:nvPr>
        </p:nvSpPr>
        <p:spPr>
          <a:xfrm>
            <a:off x="1090075" y="3177650"/>
            <a:ext cx="22014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Micro Frontend Architecture</a:t>
            </a:r>
            <a:endParaRPr b="1" sz="5500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g17da492aed7_12_14"/>
          <p:cNvSpPr txBox="1"/>
          <p:nvPr/>
        </p:nvSpPr>
        <p:spPr>
          <a:xfrm>
            <a:off x="3395275" y="10173025"/>
            <a:ext cx="174036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latin typeface="Open Sans"/>
                <a:ea typeface="Open Sans"/>
                <a:cs typeface="Open Sans"/>
                <a:sym typeface="Open Sans"/>
              </a:rPr>
              <a:t>Monolithic vs MicroService</a:t>
            </a:r>
            <a:endParaRPr b="1" sz="4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2"/>
                </a:solidFill>
              </a:rPr>
              <a:t>출처 : https://martinfowler.com/articles/micro-frontends.html</a:t>
            </a:r>
            <a:endParaRPr b="1" sz="4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7da492aed7_12_26"/>
          <p:cNvSpPr txBox="1"/>
          <p:nvPr>
            <p:ph type="title"/>
          </p:nvPr>
        </p:nvSpPr>
        <p:spPr>
          <a:xfrm>
            <a:off x="916750" y="5864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Frontend 트렌드 소개</a:t>
            </a:r>
            <a:endParaRPr b="1" sz="10000">
              <a:solidFill>
                <a:srgbClr val="1A1A1A"/>
              </a:solidFill>
            </a:endParaRPr>
          </a:p>
        </p:txBody>
      </p:sp>
      <p:sp>
        <p:nvSpPr>
          <p:cNvPr id="341" name="Google Shape;341;g17da492aed7_12_26"/>
          <p:cNvSpPr txBox="1"/>
          <p:nvPr>
            <p:ph idx="1" type="subTitle"/>
          </p:nvPr>
        </p:nvSpPr>
        <p:spPr>
          <a:xfrm>
            <a:off x="1090075" y="3177650"/>
            <a:ext cx="22014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Micro Frontend Architecture</a:t>
            </a:r>
            <a:endParaRPr b="1" sz="5500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g17da492aed7_12_26"/>
          <p:cNvSpPr txBox="1"/>
          <p:nvPr>
            <p:ph idx="2" type="body"/>
          </p:nvPr>
        </p:nvSpPr>
        <p:spPr>
          <a:xfrm>
            <a:off x="2067750" y="4780250"/>
            <a:ext cx="9902100" cy="42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장점</a:t>
            </a:r>
            <a:endParaRPr b="1" sz="5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유지 보수가 용이한 코드</a:t>
            </a:r>
            <a:endParaRPr b="1" sz="3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400"/>
              <a:buFont typeface="Arial"/>
              <a:buChar char="●"/>
            </a:pPr>
            <a:r>
              <a:rPr b="1" lang="en-US" sz="3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분리된 코드를 통해 팀의 자율성이 높아짐</a:t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작은 단위의 독립적 배포 가능</a:t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점진적 업그레이드 및 재작성이 수월해짐</a:t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g17da492aed7_12_26"/>
          <p:cNvSpPr txBox="1"/>
          <p:nvPr>
            <p:ph idx="2" type="body"/>
          </p:nvPr>
        </p:nvSpPr>
        <p:spPr>
          <a:xfrm>
            <a:off x="12319360" y="4768700"/>
            <a:ext cx="9902100" cy="43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단점</a:t>
            </a:r>
            <a:endParaRPr b="1" sz="5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모든 브라우저에 호환되지 않을 수 있음</a:t>
            </a:r>
            <a:endParaRPr b="1" sz="3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400"/>
              <a:buFont typeface="Arial"/>
              <a:buChar char="●"/>
            </a:pPr>
            <a:r>
              <a:rPr b="1" lang="en-US" sz="3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기능 및 스타일 중첩에 대한 위험</a:t>
            </a:r>
            <a:endParaRPr b="1" sz="3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400"/>
              <a:buFont typeface="Arial"/>
              <a:buChar char="●"/>
            </a:pPr>
            <a:r>
              <a:rPr b="1" lang="en-US" sz="3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성능 저하 (dependency 중복)</a:t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Char char="●"/>
            </a:pPr>
            <a:r>
              <a:rPr b="1" lang="en-US" sz="3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운영 관리가 복잡해짐</a:t>
            </a:r>
            <a:endParaRPr b="1" sz="3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17da492aed7_12_26"/>
          <p:cNvSpPr txBox="1"/>
          <p:nvPr/>
        </p:nvSpPr>
        <p:spPr>
          <a:xfrm>
            <a:off x="1929900" y="10008625"/>
            <a:ext cx="205242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500">
                <a:solidFill>
                  <a:schemeClr val="dk1"/>
                </a:solidFill>
              </a:rPr>
              <a:t>장 • 단점을 고려하여 상황에 적절한 아키텍처를 선택하여 사용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7da492aed7_9_105"/>
          <p:cNvSpPr txBox="1"/>
          <p:nvPr>
            <p:ph type="title"/>
          </p:nvPr>
        </p:nvSpPr>
        <p:spPr>
          <a:xfrm>
            <a:off x="916750" y="5864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Study Members</a:t>
            </a:r>
            <a:endParaRPr b="1" sz="10000">
              <a:solidFill>
                <a:srgbClr val="1A1A1A"/>
              </a:solidFill>
            </a:endParaRPr>
          </a:p>
        </p:txBody>
      </p:sp>
      <p:pic>
        <p:nvPicPr>
          <p:cNvPr id="128" name="Google Shape;128;g17da492aed7_9_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2487" y="4186813"/>
            <a:ext cx="3264724" cy="326472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17da492aed7_9_105"/>
          <p:cNvSpPr txBox="1"/>
          <p:nvPr>
            <p:ph idx="4294967295" type="body"/>
          </p:nvPr>
        </p:nvSpPr>
        <p:spPr>
          <a:xfrm>
            <a:off x="2621090" y="8567275"/>
            <a:ext cx="1687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장준성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0" name="Google Shape;130;g17da492aed7_9_105"/>
          <p:cNvSpPr txBox="1"/>
          <p:nvPr>
            <p:ph idx="4294967295" type="body"/>
          </p:nvPr>
        </p:nvSpPr>
        <p:spPr>
          <a:xfrm>
            <a:off x="6984737" y="8567275"/>
            <a:ext cx="1687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고은서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" name="Google Shape;131;g17da492aed7_9_105"/>
          <p:cNvSpPr txBox="1"/>
          <p:nvPr>
            <p:ph idx="4294967295" type="body"/>
          </p:nvPr>
        </p:nvSpPr>
        <p:spPr>
          <a:xfrm>
            <a:off x="11348375" y="8567275"/>
            <a:ext cx="1687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박일상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2" name="Google Shape;132;g17da492aed7_9_105"/>
          <p:cNvSpPr txBox="1"/>
          <p:nvPr>
            <p:ph idx="4294967295" type="body"/>
          </p:nvPr>
        </p:nvSpPr>
        <p:spPr>
          <a:xfrm>
            <a:off x="15712025" y="8567275"/>
            <a:ext cx="1687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윤예원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g17da492aed7_9_105"/>
          <p:cNvSpPr txBox="1"/>
          <p:nvPr>
            <p:ph idx="4294967295" type="body"/>
          </p:nvPr>
        </p:nvSpPr>
        <p:spPr>
          <a:xfrm>
            <a:off x="20075675" y="8567275"/>
            <a:ext cx="1687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조하연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g17da492aed7_9_105"/>
          <p:cNvSpPr/>
          <p:nvPr/>
        </p:nvSpPr>
        <p:spPr>
          <a:xfrm>
            <a:off x="10559750" y="4271563"/>
            <a:ext cx="3264600" cy="32646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g17da492aed7_9_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00000" y="4557875"/>
            <a:ext cx="2522600" cy="252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17da492aed7_9_105"/>
          <p:cNvSpPr/>
          <p:nvPr/>
        </p:nvSpPr>
        <p:spPr>
          <a:xfrm>
            <a:off x="19286900" y="4207975"/>
            <a:ext cx="3328200" cy="3328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g17da492aed7_9_105"/>
          <p:cNvPicPr preferRelativeResize="0"/>
          <p:nvPr/>
        </p:nvPicPr>
        <p:blipFill rotWithShape="1">
          <a:blip r:embed="rId5">
            <a:alphaModFix/>
          </a:blip>
          <a:srcRect b="0" l="16923" r="16916" t="0"/>
          <a:stretch/>
        </p:blipFill>
        <p:spPr>
          <a:xfrm>
            <a:off x="14923300" y="4193612"/>
            <a:ext cx="3328200" cy="3356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8" name="Google Shape;138;g17da492aed7_9_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559700" y="4207925"/>
            <a:ext cx="3328200" cy="3328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9" name="Google Shape;139;g17da492aed7_9_10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96150" y="4186875"/>
            <a:ext cx="3264600" cy="3264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7da492aed7_9_98"/>
          <p:cNvSpPr txBox="1"/>
          <p:nvPr>
            <p:ph idx="1" type="subTitle"/>
          </p:nvPr>
        </p:nvSpPr>
        <p:spPr>
          <a:xfrm>
            <a:off x="4997150" y="6762375"/>
            <a:ext cx="14858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</a:rPr>
              <a:t>Intro</a:t>
            </a:r>
            <a:endParaRPr b="1" sz="5500">
              <a:solidFill>
                <a:srgbClr val="1155CC"/>
              </a:solidFill>
            </a:endParaRPr>
          </a:p>
        </p:txBody>
      </p:sp>
      <p:sp>
        <p:nvSpPr>
          <p:cNvPr id="145" name="Google Shape;145;g17da492aed7_9_98"/>
          <p:cNvSpPr txBox="1"/>
          <p:nvPr>
            <p:ph idx="4294967295" type="body"/>
          </p:nvPr>
        </p:nvSpPr>
        <p:spPr>
          <a:xfrm>
            <a:off x="4997150" y="8992750"/>
            <a:ext cx="6819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저희의 계획을 소개합니다.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g17da492aed7_9_98"/>
          <p:cNvSpPr txBox="1"/>
          <p:nvPr>
            <p:ph type="title"/>
          </p:nvPr>
        </p:nvSpPr>
        <p:spPr>
          <a:xfrm>
            <a:off x="4712925" y="4088725"/>
            <a:ext cx="145713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스터디 계획</a:t>
            </a:r>
            <a:endParaRPr b="1" sz="10000">
              <a:solidFill>
                <a:srgbClr val="1A1A1A"/>
              </a:solidFill>
            </a:endParaRPr>
          </a:p>
        </p:txBody>
      </p:sp>
      <p:sp>
        <p:nvSpPr>
          <p:cNvPr id="147" name="Google Shape;147;g17da492aed7_9_98"/>
          <p:cNvSpPr txBox="1"/>
          <p:nvPr/>
        </p:nvSpPr>
        <p:spPr>
          <a:xfrm>
            <a:off x="10014100" y="5718950"/>
            <a:ext cx="136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7da492aed7_9_39"/>
          <p:cNvSpPr txBox="1"/>
          <p:nvPr>
            <p:ph type="title"/>
          </p:nvPr>
        </p:nvSpPr>
        <p:spPr>
          <a:xfrm>
            <a:off x="916750" y="586400"/>
            <a:ext cx="85278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Study Goals</a:t>
            </a:r>
            <a:endParaRPr b="1" sz="10000">
              <a:solidFill>
                <a:srgbClr val="1A1A1A"/>
              </a:solidFill>
            </a:endParaRPr>
          </a:p>
        </p:txBody>
      </p:sp>
      <p:sp>
        <p:nvSpPr>
          <p:cNvPr id="153" name="Google Shape;153;g17da492aed7_9_39"/>
          <p:cNvSpPr txBox="1"/>
          <p:nvPr>
            <p:ph type="title"/>
          </p:nvPr>
        </p:nvSpPr>
        <p:spPr>
          <a:xfrm>
            <a:off x="1449138" y="4238838"/>
            <a:ext cx="40203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73E8"/>
                </a:solidFill>
              </a:rPr>
              <a:t>Study</a:t>
            </a:r>
            <a:endParaRPr b="1" sz="10000">
              <a:solidFill>
                <a:srgbClr val="1A73E8"/>
              </a:solidFill>
            </a:endParaRPr>
          </a:p>
        </p:txBody>
      </p:sp>
      <p:sp>
        <p:nvSpPr>
          <p:cNvPr id="154" name="Google Shape;154;g17da492aed7_9_39"/>
          <p:cNvSpPr txBox="1"/>
          <p:nvPr>
            <p:ph type="title"/>
          </p:nvPr>
        </p:nvSpPr>
        <p:spPr>
          <a:xfrm>
            <a:off x="8046113" y="4238838"/>
            <a:ext cx="49815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chemeClr val="accent2"/>
                </a:solidFill>
              </a:rPr>
              <a:t>Project</a:t>
            </a:r>
            <a:endParaRPr b="1" sz="10000">
              <a:solidFill>
                <a:schemeClr val="accent2"/>
              </a:solidFill>
            </a:endParaRPr>
          </a:p>
        </p:txBody>
      </p:sp>
      <p:sp>
        <p:nvSpPr>
          <p:cNvPr id="155" name="Google Shape;155;g17da492aed7_9_39"/>
          <p:cNvSpPr txBox="1"/>
          <p:nvPr>
            <p:ph type="title"/>
          </p:nvPr>
        </p:nvSpPr>
        <p:spPr>
          <a:xfrm>
            <a:off x="15568563" y="4238838"/>
            <a:ext cx="70815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CC0000"/>
                </a:solidFill>
              </a:rPr>
              <a:t>Movement</a:t>
            </a:r>
            <a:endParaRPr b="1" sz="10000">
              <a:solidFill>
                <a:srgbClr val="CC0000"/>
              </a:solidFill>
            </a:endParaRPr>
          </a:p>
        </p:txBody>
      </p:sp>
      <p:sp>
        <p:nvSpPr>
          <p:cNvPr id="156" name="Google Shape;156;g17da492aed7_9_39"/>
          <p:cNvSpPr txBox="1"/>
          <p:nvPr>
            <p:ph idx="4294967295" type="body"/>
          </p:nvPr>
        </p:nvSpPr>
        <p:spPr>
          <a:xfrm>
            <a:off x="1615273" y="7214563"/>
            <a:ext cx="55752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자바스크립트 study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2주 / 4주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g17da492aed7_9_39"/>
          <p:cNvSpPr txBox="1"/>
          <p:nvPr>
            <p:ph idx="4294967295" type="body"/>
          </p:nvPr>
        </p:nvSpPr>
        <p:spPr>
          <a:xfrm>
            <a:off x="8212248" y="7214563"/>
            <a:ext cx="55752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4개의 Side project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4주 / 2주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8" name="Google Shape;158;g17da492aed7_9_39"/>
          <p:cNvSpPr txBox="1"/>
          <p:nvPr>
            <p:ph idx="4294967295" type="body"/>
          </p:nvPr>
        </p:nvSpPr>
        <p:spPr>
          <a:xfrm>
            <a:off x="15734698" y="7214563"/>
            <a:ext cx="55752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Final </a:t>
            </a: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project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2주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7da492aed7_9_61"/>
          <p:cNvSpPr txBox="1"/>
          <p:nvPr>
            <p:ph type="title"/>
          </p:nvPr>
        </p:nvSpPr>
        <p:spPr>
          <a:xfrm>
            <a:off x="916750" y="5864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Plans</a:t>
            </a:r>
            <a:endParaRPr b="1" sz="10000">
              <a:solidFill>
                <a:srgbClr val="1A1A1A"/>
              </a:solidFill>
            </a:endParaRPr>
          </a:p>
        </p:txBody>
      </p:sp>
      <p:pic>
        <p:nvPicPr>
          <p:cNvPr id="164" name="Google Shape;164;g17da492aed7_9_61"/>
          <p:cNvPicPr preferRelativeResize="0"/>
          <p:nvPr/>
        </p:nvPicPr>
        <p:blipFill rotWithShape="1">
          <a:blip r:embed="rId3">
            <a:alphaModFix/>
          </a:blip>
          <a:srcRect b="3599" l="0" r="0" t="13081"/>
          <a:stretch/>
        </p:blipFill>
        <p:spPr>
          <a:xfrm>
            <a:off x="4069450" y="2195038"/>
            <a:ext cx="16245100" cy="95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g17da492aed7_9_47"/>
          <p:cNvPicPr preferRelativeResize="0"/>
          <p:nvPr/>
        </p:nvPicPr>
        <p:blipFill rotWithShape="1">
          <a:blip r:embed="rId3">
            <a:alphaModFix/>
          </a:blip>
          <a:srcRect b="2665" l="970" r="-970" t="10521"/>
          <a:stretch/>
        </p:blipFill>
        <p:spPr>
          <a:xfrm>
            <a:off x="4149113" y="1924562"/>
            <a:ext cx="16085775" cy="986687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g17da492aed7_9_47"/>
          <p:cNvSpPr txBox="1"/>
          <p:nvPr>
            <p:ph type="title"/>
          </p:nvPr>
        </p:nvSpPr>
        <p:spPr>
          <a:xfrm>
            <a:off x="916775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Plans</a:t>
            </a:r>
            <a:endParaRPr b="1" sz="100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"/>
          <p:cNvSpPr txBox="1"/>
          <p:nvPr>
            <p:ph idx="1" type="subTitle"/>
          </p:nvPr>
        </p:nvSpPr>
        <p:spPr>
          <a:xfrm>
            <a:off x="4997150" y="6762375"/>
            <a:ext cx="14858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</a:rPr>
              <a:t>Study/Project</a:t>
            </a:r>
            <a:endParaRPr b="1" sz="5500">
              <a:solidFill>
                <a:srgbClr val="1155CC"/>
              </a:solidFill>
            </a:endParaRPr>
          </a:p>
        </p:txBody>
      </p:sp>
      <p:sp>
        <p:nvSpPr>
          <p:cNvPr id="176" name="Google Shape;176;p10"/>
          <p:cNvSpPr txBox="1"/>
          <p:nvPr>
            <p:ph idx="4294967295" type="body"/>
          </p:nvPr>
        </p:nvSpPr>
        <p:spPr>
          <a:xfrm>
            <a:off x="4997150" y="8992750"/>
            <a:ext cx="6819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45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이번주에는 무엇을 했을까요?</a:t>
            </a:r>
            <a:endParaRPr b="1" sz="45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10"/>
          <p:cNvSpPr txBox="1"/>
          <p:nvPr>
            <p:ph type="title"/>
          </p:nvPr>
        </p:nvSpPr>
        <p:spPr>
          <a:xfrm>
            <a:off x="4712925" y="4088725"/>
            <a:ext cx="145713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주간 활동</a:t>
            </a:r>
            <a:endParaRPr b="1" sz="10000">
              <a:solidFill>
                <a:srgbClr val="1A1A1A"/>
              </a:solidFill>
            </a:endParaRPr>
          </a:p>
        </p:txBody>
      </p:sp>
      <p:sp>
        <p:nvSpPr>
          <p:cNvPr id="178" name="Google Shape;178;p10"/>
          <p:cNvSpPr txBox="1"/>
          <p:nvPr/>
        </p:nvSpPr>
        <p:spPr>
          <a:xfrm>
            <a:off x="10014100" y="5718950"/>
            <a:ext cx="136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7da492aed7_10_7"/>
          <p:cNvSpPr txBox="1"/>
          <p:nvPr>
            <p:ph idx="1" type="subTitle"/>
          </p:nvPr>
        </p:nvSpPr>
        <p:spPr>
          <a:xfrm>
            <a:off x="1185000" y="3153925"/>
            <a:ext cx="220140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5500">
                <a:solidFill>
                  <a:srgbClr val="1155CC"/>
                </a:solidFill>
                <a:highlight>
                  <a:srgbClr val="FFFFFF"/>
                </a:highlight>
              </a:rPr>
              <a:t>모던 JavaScript 튜토리얼</a:t>
            </a:r>
            <a:endParaRPr b="1" sz="5500">
              <a:solidFill>
                <a:srgbClr val="1155CC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5500">
              <a:solidFill>
                <a:srgbClr val="1155CC"/>
              </a:solidFill>
            </a:endParaRPr>
          </a:p>
        </p:txBody>
      </p:sp>
      <p:sp>
        <p:nvSpPr>
          <p:cNvPr id="184" name="Google Shape;184;g17da492aed7_10_7"/>
          <p:cNvSpPr txBox="1"/>
          <p:nvPr>
            <p:ph idx="2" type="body"/>
          </p:nvPr>
        </p:nvSpPr>
        <p:spPr>
          <a:xfrm>
            <a:off x="1185000" y="5286775"/>
            <a:ext cx="29607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38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[10월 2주차]</a:t>
            </a:r>
            <a:endParaRPr b="1" sz="38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8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5" name="Google Shape;185;g17da492aed7_10_7"/>
          <p:cNvSpPr txBox="1"/>
          <p:nvPr>
            <p:ph type="title"/>
          </p:nvPr>
        </p:nvSpPr>
        <p:spPr>
          <a:xfrm>
            <a:off x="893025" y="72880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b="1" lang="en-US" sz="10000">
                <a:solidFill>
                  <a:srgbClr val="1A1A1A"/>
                </a:solidFill>
              </a:rPr>
              <a:t>Study </a:t>
            </a:r>
            <a:endParaRPr b="1" sz="10000">
              <a:solidFill>
                <a:srgbClr val="1A1A1A"/>
              </a:solidFill>
            </a:endParaRPr>
          </a:p>
        </p:txBody>
      </p:sp>
      <p:pic>
        <p:nvPicPr>
          <p:cNvPr id="186" name="Google Shape;186;g17da492aed7_1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000" y="6442800"/>
            <a:ext cx="11309624" cy="287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17da492aed7_1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60500" y="6442800"/>
            <a:ext cx="10017550" cy="3206024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17da492aed7_10_7"/>
          <p:cNvSpPr txBox="1"/>
          <p:nvPr>
            <p:ph idx="2" type="body"/>
          </p:nvPr>
        </p:nvSpPr>
        <p:spPr>
          <a:xfrm>
            <a:off x="12960500" y="5286775"/>
            <a:ext cx="29607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-US" sz="380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[11월 1주차]</a:t>
            </a:r>
            <a:endParaRPr b="1" sz="38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8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404040"/>
      </a:dk1>
      <a:lt1>
        <a:srgbClr val="FFFFFF"/>
      </a:lt1>
      <a:dk2>
        <a:srgbClr val="676C72"/>
      </a:dk2>
      <a:lt2>
        <a:srgbClr val="F9F9F9"/>
      </a:lt2>
      <a:accent1>
        <a:srgbClr val="4285F4"/>
      </a:accent1>
      <a:accent2>
        <a:srgbClr val="FBBC04"/>
      </a:accent2>
      <a:accent3>
        <a:srgbClr val="E84435"/>
      </a:accent3>
      <a:accent4>
        <a:srgbClr val="0F9D58"/>
      </a:accent4>
      <a:accent5>
        <a:srgbClr val="FFCDD2"/>
      </a:accent5>
      <a:accent6>
        <a:srgbClr val="C8E6C9"/>
      </a:accent6>
      <a:hlink>
        <a:srgbClr val="BBD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